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2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3" r:id="rId18"/>
    <p:sldId id="272" r:id="rId19"/>
  </p:sldIdLst>
  <p:sldSz cx="9144000" cy="5143500" type="screen16x9"/>
  <p:notesSz cx="6858000" cy="9144000"/>
  <p:embeddedFontLst>
    <p:embeddedFont>
      <p:font typeface="Amatic SC" panose="00000500000000000000" pitchFamily="2" charset="-79"/>
      <p:regular r:id="rId21"/>
      <p:bold r:id="rId22"/>
    </p:embeddedFont>
    <p:embeddedFont>
      <p:font typeface="Source Code Pro" panose="020F0502020204030204" pitchFamily="49" charset="0"/>
      <p:regular r:id="rId23"/>
      <p:bold r:id="rId24"/>
      <p:italic r:id="rId25"/>
      <p:boldItalic r:id="rId2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41" d="100"/>
          <a:sy n="141" d="100"/>
        </p:scale>
        <p:origin x="92" y="10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" name="Google Shape;5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2c93cce2409_0_3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" name="Google Shape;120;g2c93cce2409_0_3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26d907db502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" name="Google Shape;128;g26d907db502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2c93cce2409_0_2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Google Shape;133;g2c93cce2409_0_2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26d907db502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g26d907db502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Erin will define stormwater and discuss pollution in our area from this source</a:t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26d907db502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Google Shape;69;g26d907db502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2c93cce2409_0_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g2c93cce2409_0_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Add that is is mandated to reach this group via WDNR permit. Thai project sets us up to have more effective engagement materials. </a:t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2c93cce2409_0_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Google Shape;81;g2c93cce2409_0_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2c93cce2409_0_2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Google Shape;90;g2c93cce2409_0_2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2c93cce2409_0_2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Google Shape;96;g2c93cce2409_0_2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2c93cce2409_0_2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Google Shape;104;g2c93cce2409_0_2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2c93cce2409_0_2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2c93cce2409_0_2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dk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0" y="0"/>
            <a:ext cx="9144000" cy="3429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311700" y="392150"/>
            <a:ext cx="8520600" cy="269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1pPr>
            <a:lvl2pPr lvl="1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2pPr>
            <a:lvl3pPr lvl="2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3pPr>
            <a:lvl4pPr lvl="3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4pPr>
            <a:lvl5pPr lvl="4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5pPr>
            <a:lvl6pPr lvl="5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6pPr>
            <a:lvl7pPr lvl="6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7pPr>
            <a:lvl8pPr lvl="7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8pPr>
            <a:lvl9pPr lvl="8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311700" y="3890400"/>
            <a:ext cx="8520600" cy="70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 b="1">
                <a:solidFill>
                  <a:schemeClr val="accen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 b="1">
                <a:solidFill>
                  <a:schemeClr val="accen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 b="1">
                <a:solidFill>
                  <a:schemeClr val="accen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 b="1">
                <a:solidFill>
                  <a:schemeClr val="accen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 b="1">
                <a:solidFill>
                  <a:schemeClr val="accen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 b="1">
                <a:solidFill>
                  <a:schemeClr val="accen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 b="1">
                <a:solidFill>
                  <a:schemeClr val="accen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 b="1">
                <a:solidFill>
                  <a:schemeClr val="accen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240275"/>
            <a:ext cx="8520600" cy="198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9pPr>
          </a:lstStyle>
          <a:p>
            <a:r>
              <a:t>xx%</a:t>
            </a:r>
          </a:p>
        </p:txBody>
      </p:sp>
      <p:sp>
        <p:nvSpPr>
          <p:cNvPr id="48" name="Google Shape;48;p11"/>
          <p:cNvSpPr txBox="1">
            <a:spLocks noGrp="1"/>
          </p:cNvSpPr>
          <p:nvPr>
            <p:ph type="body" idx="1"/>
          </p:nvPr>
        </p:nvSpPr>
        <p:spPr>
          <a:xfrm>
            <a:off x="311700" y="33046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●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9pPr>
          </a:lstStyle>
          <a:p>
            <a:endParaRPr/>
          </a:p>
        </p:txBody>
      </p:sp>
      <p:sp>
        <p:nvSpPr>
          <p:cNvPr id="49" name="Google Shape;49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dk1"/>
        </a:solidFill>
        <a:effectLst/>
      </p:bgPr>
    </p:bg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 txBox="1">
            <a:spLocks noGrp="1"/>
          </p:cNvSpPr>
          <p:nvPr>
            <p:ph type="title"/>
          </p:nvPr>
        </p:nvSpPr>
        <p:spPr>
          <a:xfrm>
            <a:off x="2802750" y="802500"/>
            <a:ext cx="3538500" cy="3538500"/>
          </a:xfrm>
          <a:prstGeom prst="rect">
            <a:avLst/>
          </a:prstGeom>
          <a:solidFill>
            <a:srgbClr val="FFFFFF"/>
          </a:solidFill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 txBox="1">
            <a:spLocks noGrp="1"/>
          </p:cNvSpPr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body" idx="1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0" name="Google Shape;20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5"/>
          <p:cNvSpPr txBox="1">
            <a:spLocks noGrp="1"/>
          </p:cNvSpPr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1"/>
          </p:nvPr>
        </p:nvSpPr>
        <p:spPr>
          <a:xfrm>
            <a:off x="311700" y="1228675"/>
            <a:ext cx="3999900" cy="33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body" idx="2"/>
          </p:nvPr>
        </p:nvSpPr>
        <p:spPr>
          <a:xfrm>
            <a:off x="4832400" y="1228675"/>
            <a:ext cx="3999900" cy="33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6"/>
          <p:cNvSpPr txBox="1">
            <a:spLocks noGrp="1"/>
          </p:cNvSpPr>
          <p:nvPr>
            <p:ph type="title"/>
          </p:nvPr>
        </p:nvSpPr>
        <p:spPr>
          <a:xfrm>
            <a:off x="304800" y="309350"/>
            <a:ext cx="8537700" cy="74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/>
          </a:p>
        </p:txBody>
      </p:sp>
      <p:sp>
        <p:nvSpPr>
          <p:cNvPr id="28" name="Google Shape;28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2" name="Google Shape;32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accent4"/>
        </a:solidFill>
        <a:effectLst/>
      </p:bgPr>
    </p:bg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8"/>
          <p:cNvSpPr txBox="1">
            <a:spLocks noGrp="1"/>
          </p:cNvSpPr>
          <p:nvPr>
            <p:ph type="title"/>
          </p:nvPr>
        </p:nvSpPr>
        <p:spPr>
          <a:xfrm>
            <a:off x="490250" y="526350"/>
            <a:ext cx="56187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5" name="Google Shape;35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9"/>
          <p:cNvSpPr/>
          <p:nvPr/>
        </p:nvSpPr>
        <p:spPr>
          <a:xfrm>
            <a:off x="4572000" y="-25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38" name="Google Shape;38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9" name="Google Shape;39;p9"/>
          <p:cNvSpPr txBox="1">
            <a:spLocks noGrp="1"/>
          </p:cNvSpPr>
          <p:nvPr>
            <p:ph type="title"/>
          </p:nvPr>
        </p:nvSpPr>
        <p:spPr>
          <a:xfrm>
            <a:off x="265500" y="1081400"/>
            <a:ext cx="4045200" cy="1710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1pPr>
            <a:lvl2pPr lvl="1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2pPr>
            <a:lvl3pPr lvl="2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3pPr>
            <a:lvl4pPr lvl="3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4pPr>
            <a:lvl5pPr lvl="4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5pPr>
            <a:lvl6pPr lvl="5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6pPr>
            <a:lvl7pPr lvl="6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7pPr>
            <a:lvl8pPr lvl="7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8pPr>
            <a:lvl9pPr lvl="8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ubTitle" idx="1"/>
          </p:nvPr>
        </p:nvSpPr>
        <p:spPr>
          <a:xfrm>
            <a:off x="265500" y="2845223"/>
            <a:ext cx="4045200" cy="134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41" name="Google Shape;41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●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9pPr>
          </a:lstStyle>
          <a:p>
            <a:endParaRPr/>
          </a:p>
        </p:txBody>
      </p:sp>
      <p:sp>
        <p:nvSpPr>
          <p:cNvPr id="42" name="Google Shape;42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0"/>
          <p:cNvSpPr txBox="1">
            <a:spLocks noGrp="1"/>
          </p:cNvSpPr>
          <p:nvPr>
            <p:ph type="body" idx="1"/>
          </p:nvPr>
        </p:nvSpPr>
        <p:spPr>
          <a:xfrm>
            <a:off x="319500" y="4230575"/>
            <a:ext cx="5998800" cy="59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matic SC"/>
              <a:buNone/>
              <a:defRPr sz="24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</a:lstStyle>
          <a:p>
            <a:endParaRPr/>
          </a:p>
        </p:txBody>
      </p:sp>
      <p:sp>
        <p:nvSpPr>
          <p:cNvPr id="45" name="Google Shape;45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beach-day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Source Code Pro"/>
              <a:buChar char="●"/>
              <a:defRPr sz="18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○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■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●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○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■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●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○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■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1pPr>
            <a:lvl2pPr lvl="1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2pPr>
            <a:lvl3pPr lvl="2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3pPr>
            <a:lvl4pPr lvl="3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4pPr>
            <a:lvl5pPr lvl="4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5pPr>
            <a:lvl6pPr lvl="5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6pPr>
            <a:lvl7pPr lvl="6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7pPr>
            <a:lvl8pPr lvl="7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8pPr>
            <a:lvl9pPr lvl="8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4.jpg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9.png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3.jpg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7.jpg"/><Relationship Id="rId4" Type="http://schemas.openxmlformats.org/officeDocument/2006/relationships/image" Target="../media/image36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3"/>
          <p:cNvSpPr txBox="1">
            <a:spLocks noGrp="1"/>
          </p:cNvSpPr>
          <p:nvPr>
            <p:ph type="ctrTitle"/>
          </p:nvPr>
        </p:nvSpPr>
        <p:spPr>
          <a:xfrm>
            <a:off x="311700" y="392150"/>
            <a:ext cx="8520600" cy="269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Small Business Engagement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700"/>
              <a:t>For Stormwater Pollution Prevention</a:t>
            </a:r>
            <a:endParaRPr sz="3700"/>
          </a:p>
        </p:txBody>
      </p:sp>
      <p:sp>
        <p:nvSpPr>
          <p:cNvPr id="57" name="Google Shape;57;p13"/>
          <p:cNvSpPr txBox="1">
            <a:spLocks noGrp="1"/>
          </p:cNvSpPr>
          <p:nvPr>
            <p:ph type="subTitle" idx="1"/>
          </p:nvPr>
        </p:nvSpPr>
        <p:spPr>
          <a:xfrm>
            <a:off x="281775" y="4383825"/>
            <a:ext cx="8520600" cy="70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62500" lnSpcReduction="2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Erin Povak- Watershed Program Director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Liz Bolton - Outreach Specialist with Americorps </a:t>
            </a:r>
            <a:endParaRPr/>
          </a:p>
        </p:txBody>
      </p:sp>
      <p:pic>
        <p:nvPicPr>
          <p:cNvPr id="58" name="Google Shape;58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046" y="3545407"/>
            <a:ext cx="3958231" cy="771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16425" y="3640949"/>
            <a:ext cx="3959649" cy="580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" name="Google Shape;122;p22"/>
          <p:cNvPicPr preferRelativeResize="0"/>
          <p:nvPr/>
        </p:nvPicPr>
        <p:blipFill rotWithShape="1">
          <a:blip r:embed="rId3">
            <a:alphaModFix/>
          </a:blip>
          <a:srcRect l="149" r="159"/>
          <a:stretch/>
        </p:blipFill>
        <p:spPr>
          <a:xfrm rot="390449">
            <a:off x="6495477" y="942050"/>
            <a:ext cx="1928178" cy="3820976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Google Shape;123;p22"/>
          <p:cNvSpPr txBox="1">
            <a:spLocks noGrp="1"/>
          </p:cNvSpPr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General</a:t>
            </a:r>
            <a:endParaRPr/>
          </a:p>
        </p:txBody>
      </p:sp>
      <p:sp>
        <p:nvSpPr>
          <p:cNvPr id="124" name="Google Shape;124;p22"/>
          <p:cNvSpPr txBox="1">
            <a:spLocks noGrp="1"/>
          </p:cNvSpPr>
          <p:nvPr>
            <p:ph type="body" idx="1"/>
          </p:nvPr>
        </p:nvSpPr>
        <p:spPr>
          <a:xfrm>
            <a:off x="311700" y="1417800"/>
            <a:ext cx="3683400" cy="315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All strategies have been covered in previous examples.  This could be used at a general storefront or a business with materials stored outside.</a:t>
            </a:r>
            <a:endParaRPr/>
          </a:p>
        </p:txBody>
      </p:sp>
      <p:pic>
        <p:nvPicPr>
          <p:cNvPr id="125" name="Google Shape;125;p22"/>
          <p:cNvPicPr preferRelativeResize="0"/>
          <p:nvPr/>
        </p:nvPicPr>
        <p:blipFill rotWithShape="1">
          <a:blip r:embed="rId4">
            <a:alphaModFix/>
          </a:blip>
          <a:srcRect l="149" r="159"/>
          <a:stretch/>
        </p:blipFill>
        <p:spPr>
          <a:xfrm>
            <a:off x="4469975" y="845100"/>
            <a:ext cx="1928178" cy="3820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3"/>
          <p:cNvSpPr txBox="1">
            <a:spLocks noGrp="1"/>
          </p:cNvSpPr>
          <p:nvPr>
            <p:ph type="title"/>
          </p:nvPr>
        </p:nvSpPr>
        <p:spPr>
          <a:xfrm>
            <a:off x="2802750" y="202207"/>
            <a:ext cx="3538500" cy="3538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Feedback on materials?</a:t>
            </a:r>
            <a:endParaRPr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C68F61E-55C9-4438-B308-F9A76AC5A1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385" y="4258923"/>
            <a:ext cx="3956647" cy="76816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E2A78FC-49A1-11A9-A193-549C584EB0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61912" y="4353419"/>
            <a:ext cx="3956647" cy="57917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24"/>
          <p:cNvSpPr txBox="1">
            <a:spLocks noGrp="1"/>
          </p:cNvSpPr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Common small business Concerns</a:t>
            </a:r>
            <a:endParaRPr/>
          </a:p>
        </p:txBody>
      </p:sp>
      <p:sp>
        <p:nvSpPr>
          <p:cNvPr id="136" name="Google Shape;136;p24"/>
          <p:cNvSpPr txBox="1">
            <a:spLocks noGrp="1"/>
          </p:cNvSpPr>
          <p:nvPr>
            <p:ph type="body" idx="1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1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1"/>
              <a:t>No Open Dumpsters:</a:t>
            </a:r>
            <a:r>
              <a:rPr lang="en" sz="1400"/>
              <a:t> Dumpsters should be kept completely closed, and must not be cracked or leaking.</a:t>
            </a:r>
            <a:endParaRPr sz="140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400" b="1"/>
              <a:t>Keep work areas clean:</a:t>
            </a:r>
            <a:r>
              <a:rPr lang="en" sz="1400"/>
              <a:t> Limit bacteria, pests and bugs by keeping work areas tidy.</a:t>
            </a:r>
            <a:endParaRPr sz="140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400" b="1"/>
              <a:t>Pick up litter: </a:t>
            </a:r>
            <a:r>
              <a:rPr lang="en" sz="1400"/>
              <a:t>Inspect outside areas for any kind of spill or loose litter.</a:t>
            </a:r>
            <a:endParaRPr sz="140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400" b="1"/>
              <a:t>Dry Clean Methods:</a:t>
            </a:r>
            <a:r>
              <a:rPr lang="en" sz="1400"/>
              <a:t> Never use water to wash oils down the drain. Utilize a spill kit or other dry clean method such as; sawdust, sand, kitty litter, or sugar to pick up oil instead.</a:t>
            </a:r>
            <a:endParaRPr sz="140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400" b="1"/>
              <a:t>Use Smart Salting Methods: </a:t>
            </a:r>
            <a:r>
              <a:rPr lang="en" sz="1400"/>
              <a:t>Sweep up unused salt after ice melts and, talk to your landscaping company about becoming Saltwise certified by following this QR code.</a:t>
            </a:r>
            <a:endParaRPr sz="1400"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 sz="140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logo for a project&#10;&#10;Description automatically generated">
            <a:extLst>
              <a:ext uri="{FF2B5EF4-FFF2-40B4-BE49-F238E27FC236}">
                <a16:creationId xmlns:a16="http://schemas.microsoft.com/office/drawing/2014/main" id="{F89F97B0-E619-D526-B027-F948CB660C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4443" y="219411"/>
            <a:ext cx="3732676" cy="148862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D525520-454A-0DBC-CC22-C1DC8FA0288A}"/>
              </a:ext>
            </a:extLst>
          </p:cNvPr>
          <p:cNvSpPr txBox="1"/>
          <p:nvPr/>
        </p:nvSpPr>
        <p:spPr>
          <a:xfrm>
            <a:off x="126332" y="1708176"/>
            <a:ext cx="88913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>
                <a:solidFill>
                  <a:schemeClr val="accent4">
                    <a:lumMod val="50000"/>
                  </a:schemeClr>
                </a:solidFill>
              </a:rPr>
              <a:t>Connecting Shorewood residents to their local waterways and </a:t>
            </a:r>
            <a:br>
              <a:rPr lang="en-US" sz="2000" i="1" dirty="0">
                <a:solidFill>
                  <a:schemeClr val="accent4">
                    <a:lumMod val="50000"/>
                  </a:schemeClr>
                </a:solidFill>
              </a:rPr>
            </a:br>
            <a:r>
              <a:rPr lang="en-US" sz="2000" i="1" dirty="0">
                <a:solidFill>
                  <a:schemeClr val="accent4">
                    <a:lumMod val="50000"/>
                  </a:schemeClr>
                </a:solidFill>
              </a:rPr>
              <a:t>providing solutions to protect them.</a:t>
            </a:r>
          </a:p>
          <a:p>
            <a:endParaRPr lang="en-US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7" name="Picture 6" descr="A beach with purple flowers and a body of water&#10;&#10;Description automatically generated">
            <a:extLst>
              <a:ext uri="{FF2B5EF4-FFF2-40B4-BE49-F238E27FC236}">
                <a16:creationId xmlns:a16="http://schemas.microsoft.com/office/drawing/2014/main" id="{E556D60D-25D2-333D-5528-A8788B62E0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855" y="2767282"/>
            <a:ext cx="2442411" cy="2070880"/>
          </a:xfrm>
          <a:prstGeom prst="rect">
            <a:avLst/>
          </a:prstGeom>
        </p:spPr>
      </p:pic>
      <p:pic>
        <p:nvPicPr>
          <p:cNvPr id="9" name="Picture 8" descr="Two canoes on a stone platform next to a body of water&#10;&#10;Description automatically generated">
            <a:extLst>
              <a:ext uri="{FF2B5EF4-FFF2-40B4-BE49-F238E27FC236}">
                <a16:creationId xmlns:a16="http://schemas.microsoft.com/office/drawing/2014/main" id="{7CC0A638-188D-84C4-F09C-97361D3672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48928" y="2753702"/>
            <a:ext cx="2568740" cy="2099843"/>
          </a:xfrm>
          <a:prstGeom prst="rect">
            <a:avLst/>
          </a:prstGeom>
        </p:spPr>
      </p:pic>
      <p:pic>
        <p:nvPicPr>
          <p:cNvPr id="4" name="Picture 3" descr="A group of people standing in a river&#10;&#10;Description automatically generated">
            <a:extLst>
              <a:ext uri="{FF2B5EF4-FFF2-40B4-BE49-F238E27FC236}">
                <a16:creationId xmlns:a16="http://schemas.microsoft.com/office/drawing/2014/main" id="{4CBF1CE1-9F64-1382-AF27-D672EC729C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09088" y="2571750"/>
            <a:ext cx="3198018" cy="2400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80224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logo for a project&#10;&#10;Description automatically generated">
            <a:extLst>
              <a:ext uri="{FF2B5EF4-FFF2-40B4-BE49-F238E27FC236}">
                <a16:creationId xmlns:a16="http://schemas.microsoft.com/office/drawing/2014/main" id="{F89F97B0-E619-D526-B027-F948CB660C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2569" y="311880"/>
            <a:ext cx="3564234" cy="142145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C84C217-297E-142E-0A11-40886F6BA56A}"/>
              </a:ext>
            </a:extLst>
          </p:cNvPr>
          <p:cNvSpPr txBox="1"/>
          <p:nvPr/>
        </p:nvSpPr>
        <p:spPr>
          <a:xfrm>
            <a:off x="553453" y="2397012"/>
            <a:ext cx="8037094" cy="23237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Creating fun events, workshops and opportunities to get on the waters of the Milwaukee River </a:t>
            </a:r>
            <a:br>
              <a:rPr lang="en-US" sz="2000" dirty="0"/>
            </a:br>
            <a:endParaRPr lang="en-US" sz="11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Creating a library of informational material to educate the public </a:t>
            </a:r>
            <a:br>
              <a:rPr lang="en-US" sz="2000" dirty="0"/>
            </a:br>
            <a:r>
              <a:rPr lang="en-US" sz="2000" dirty="0"/>
              <a:t>and students</a:t>
            </a:r>
            <a:br>
              <a:rPr lang="en-US" sz="2000" dirty="0"/>
            </a:br>
            <a:endParaRPr lang="en-US" sz="1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Sharing weekly water and sustainability info with the Shorewood Conservation Committee in the Village weekly newsletter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D525520-454A-0DBC-CC22-C1DC8FA0288A}"/>
              </a:ext>
            </a:extLst>
          </p:cNvPr>
          <p:cNvSpPr txBox="1"/>
          <p:nvPr/>
        </p:nvSpPr>
        <p:spPr>
          <a:xfrm>
            <a:off x="662888" y="1781459"/>
            <a:ext cx="7746031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>
                <a:solidFill>
                  <a:srgbClr val="0070C0"/>
                </a:solidFill>
              </a:rPr>
              <a:t>A project of the Village of Shorewood DPW since 2011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04950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D525520-454A-0DBC-CC22-C1DC8FA0288A}"/>
              </a:ext>
            </a:extLst>
          </p:cNvPr>
          <p:cNvSpPr txBox="1"/>
          <p:nvPr/>
        </p:nvSpPr>
        <p:spPr>
          <a:xfrm>
            <a:off x="96253" y="2367206"/>
            <a:ext cx="88913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>
                <a:solidFill>
                  <a:srgbClr val="6BA42C"/>
                </a:solidFill>
              </a:rPr>
              <a:t>Billboards, projects, bookmarks, magnets, lesson plans…</a:t>
            </a:r>
            <a:endParaRPr lang="en-US" dirty="0"/>
          </a:p>
        </p:txBody>
      </p:sp>
      <p:pic>
        <p:nvPicPr>
          <p:cNvPr id="8" name="Picture 7" descr="A colorful sign with butterflies and bees&#10;&#10;Description automatically generated">
            <a:extLst>
              <a:ext uri="{FF2B5EF4-FFF2-40B4-BE49-F238E27FC236}">
                <a16:creationId xmlns:a16="http://schemas.microsoft.com/office/drawing/2014/main" id="{F1DFA315-2AFA-C41D-71DC-E33A074E99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885" y="3235518"/>
            <a:ext cx="2266449" cy="1510966"/>
          </a:xfrm>
          <a:prstGeom prst="rect">
            <a:avLst/>
          </a:prstGeom>
        </p:spPr>
      </p:pic>
      <p:pic>
        <p:nvPicPr>
          <p:cNvPr id="11" name="Picture 10" descr="A person washing a car in water&#10;&#10;Description automatically generated">
            <a:extLst>
              <a:ext uri="{FF2B5EF4-FFF2-40B4-BE49-F238E27FC236}">
                <a16:creationId xmlns:a16="http://schemas.microsoft.com/office/drawing/2014/main" id="{4ECF6704-9858-3938-EB2C-F0CFE008B7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5095" y="3334626"/>
            <a:ext cx="5570622" cy="1671186"/>
          </a:xfrm>
          <a:prstGeom prst="rect">
            <a:avLst/>
          </a:prstGeom>
        </p:spPr>
      </p:pic>
      <p:pic>
        <p:nvPicPr>
          <p:cNvPr id="13" name="Picture 12" descr="A blue and green logo&#10;&#10;Description automatically generated">
            <a:extLst>
              <a:ext uri="{FF2B5EF4-FFF2-40B4-BE49-F238E27FC236}">
                <a16:creationId xmlns:a16="http://schemas.microsoft.com/office/drawing/2014/main" id="{4CB8268A-FC5E-49F7-DFC3-0E043C182A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3599" y="295098"/>
            <a:ext cx="2827421" cy="1615669"/>
          </a:xfrm>
          <a:prstGeom prst="rect">
            <a:avLst/>
          </a:prstGeom>
        </p:spPr>
      </p:pic>
      <p:pic>
        <p:nvPicPr>
          <p:cNvPr id="14" name="Picture 13" descr="A sign with text overlay&#10;&#10;Description automatically generated">
            <a:extLst>
              <a:ext uri="{FF2B5EF4-FFF2-40B4-BE49-F238E27FC236}">
                <a16:creationId xmlns:a16="http://schemas.microsoft.com/office/drawing/2014/main" id="{FC38849F-597B-15BB-70DD-B54F15489A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253" y="295099"/>
            <a:ext cx="5636094" cy="1671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20383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D525520-454A-0DBC-CC22-C1DC8FA0288A}"/>
              </a:ext>
            </a:extLst>
          </p:cNvPr>
          <p:cNvSpPr txBox="1"/>
          <p:nvPr/>
        </p:nvSpPr>
        <p:spPr>
          <a:xfrm>
            <a:off x="409076" y="146221"/>
            <a:ext cx="31643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>
                <a:solidFill>
                  <a:srgbClr val="6BA42C"/>
                </a:solidFill>
              </a:rPr>
              <a:t>Events</a:t>
            </a:r>
            <a:endParaRPr lang="en-US" sz="2000" dirty="0"/>
          </a:p>
        </p:txBody>
      </p:sp>
      <p:pic>
        <p:nvPicPr>
          <p:cNvPr id="4" name="Picture 3" descr="A sign with text and trees in the background&#10;&#10;Description automatically generated">
            <a:extLst>
              <a:ext uri="{FF2B5EF4-FFF2-40B4-BE49-F238E27FC236}">
                <a16:creationId xmlns:a16="http://schemas.microsoft.com/office/drawing/2014/main" id="{164E4C6C-C708-5D22-338C-8D67DBE855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076" y="876120"/>
            <a:ext cx="4652090" cy="1767821"/>
          </a:xfrm>
          <a:prstGeom prst="rect">
            <a:avLst/>
          </a:prstGeom>
        </p:spPr>
      </p:pic>
      <p:pic>
        <p:nvPicPr>
          <p:cNvPr id="18" name="Picture 17" descr="A dog wearing a hat&#10;&#10;Description automatically generated">
            <a:extLst>
              <a:ext uri="{FF2B5EF4-FFF2-40B4-BE49-F238E27FC236}">
                <a16:creationId xmlns:a16="http://schemas.microsoft.com/office/drawing/2014/main" id="{6EC06C84-41C0-7233-CE3A-AA989F242F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9595" y="2855656"/>
            <a:ext cx="2940157" cy="2083107"/>
          </a:xfrm>
          <a:prstGeom prst="rect">
            <a:avLst/>
          </a:prstGeom>
        </p:spPr>
      </p:pic>
      <p:pic>
        <p:nvPicPr>
          <p:cNvPr id="20" name="Picture 19" descr="A dog with its tongue out&#10;&#10;Description automatically generated">
            <a:extLst>
              <a:ext uri="{FF2B5EF4-FFF2-40B4-BE49-F238E27FC236}">
                <a16:creationId xmlns:a16="http://schemas.microsoft.com/office/drawing/2014/main" id="{E4C93BE3-66BB-D308-7A34-31BB3141BC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42222" y="2571750"/>
            <a:ext cx="1852863" cy="2476176"/>
          </a:xfrm>
          <a:prstGeom prst="rect">
            <a:avLst/>
          </a:prstGeom>
        </p:spPr>
      </p:pic>
      <p:pic>
        <p:nvPicPr>
          <p:cNvPr id="24" name="Picture 23" descr="A poster with text and images&#10;&#10;Description automatically generated">
            <a:extLst>
              <a:ext uri="{FF2B5EF4-FFF2-40B4-BE49-F238E27FC236}">
                <a16:creationId xmlns:a16="http://schemas.microsoft.com/office/drawing/2014/main" id="{B2223530-46A4-63A8-1B92-BF58200E28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3075" y="2946714"/>
            <a:ext cx="3374050" cy="1900989"/>
          </a:xfrm>
          <a:prstGeom prst="rect">
            <a:avLst/>
          </a:prstGeom>
        </p:spPr>
      </p:pic>
      <p:pic>
        <p:nvPicPr>
          <p:cNvPr id="28" name="Picture 27" descr="A poster with a bee on it&#10;&#10;Description automatically generated">
            <a:extLst>
              <a:ext uri="{FF2B5EF4-FFF2-40B4-BE49-F238E27FC236}">
                <a16:creationId xmlns:a16="http://schemas.microsoft.com/office/drawing/2014/main" id="{5FA85047-CF38-A3DA-1DC2-BA27BF50827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39674" y="230445"/>
            <a:ext cx="3651662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7570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D525520-454A-0DBC-CC22-C1DC8FA0288A}"/>
              </a:ext>
            </a:extLst>
          </p:cNvPr>
          <p:cNvSpPr txBox="1"/>
          <p:nvPr/>
        </p:nvSpPr>
        <p:spPr>
          <a:xfrm>
            <a:off x="0" y="194349"/>
            <a:ext cx="35733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i="1" dirty="0">
                <a:solidFill>
                  <a:srgbClr val="6BA42C"/>
                </a:solidFill>
              </a:rPr>
              <a:t>Workshops</a:t>
            </a:r>
            <a:endParaRPr lang="en-US" sz="1800" dirty="0"/>
          </a:p>
        </p:txBody>
      </p:sp>
      <p:pic>
        <p:nvPicPr>
          <p:cNvPr id="30" name="Picture 29" descr="A poster for a workshop&#10;&#10;Description automatically generated">
            <a:extLst>
              <a:ext uri="{FF2B5EF4-FFF2-40B4-BE49-F238E27FC236}">
                <a16:creationId xmlns:a16="http://schemas.microsoft.com/office/drawing/2014/main" id="{6E725D02-565F-6167-D8B6-EBA4947C42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8552" y="2981149"/>
            <a:ext cx="3600538" cy="2028596"/>
          </a:xfrm>
          <a:prstGeom prst="rect">
            <a:avLst/>
          </a:prstGeom>
        </p:spPr>
      </p:pic>
      <p:pic>
        <p:nvPicPr>
          <p:cNvPr id="32" name="Picture 31" descr="A butterfly on a flower&#10;&#10;Description automatically generated">
            <a:extLst>
              <a:ext uri="{FF2B5EF4-FFF2-40B4-BE49-F238E27FC236}">
                <a16:creationId xmlns:a16="http://schemas.microsoft.com/office/drawing/2014/main" id="{299AB22C-844F-E6DC-3BA4-4370C76313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7010" y="662033"/>
            <a:ext cx="3686271" cy="2076899"/>
          </a:xfrm>
          <a:prstGeom prst="rect">
            <a:avLst/>
          </a:prstGeom>
        </p:spPr>
      </p:pic>
      <p:pic>
        <p:nvPicPr>
          <p:cNvPr id="3" name="Picture 2" descr="A beach with trees and a body of water&#10;&#10;Description automatically generated">
            <a:extLst>
              <a:ext uri="{FF2B5EF4-FFF2-40B4-BE49-F238E27FC236}">
                <a16:creationId xmlns:a16="http://schemas.microsoft.com/office/drawing/2014/main" id="{E28231CF-F4B7-4499-63EE-CD4458E81B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57009" y="2932846"/>
            <a:ext cx="3686272" cy="2076900"/>
          </a:xfrm>
          <a:prstGeom prst="rect">
            <a:avLst/>
          </a:prstGeom>
        </p:spPr>
      </p:pic>
      <p:pic>
        <p:nvPicPr>
          <p:cNvPr id="7" name="Picture 6" descr="A green and white advertisement with purple flowers&#10;&#10;Description automatically generated">
            <a:extLst>
              <a:ext uri="{FF2B5EF4-FFF2-40B4-BE49-F238E27FC236}">
                <a16:creationId xmlns:a16="http://schemas.microsoft.com/office/drawing/2014/main" id="{E1A37BCA-ABBF-D7D5-4D2B-2325F5A67C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8552" y="686185"/>
            <a:ext cx="3600538" cy="2028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9624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D525520-454A-0DBC-CC22-C1DC8FA0288A}"/>
              </a:ext>
            </a:extLst>
          </p:cNvPr>
          <p:cNvSpPr txBox="1"/>
          <p:nvPr/>
        </p:nvSpPr>
        <p:spPr>
          <a:xfrm>
            <a:off x="1065199" y="220258"/>
            <a:ext cx="457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>
                <a:solidFill>
                  <a:srgbClr val="6BA42C"/>
                </a:solidFill>
              </a:rPr>
              <a:t>Educational Material</a:t>
            </a:r>
            <a:endParaRPr lang="en-US" sz="1800" dirty="0"/>
          </a:p>
        </p:txBody>
      </p:sp>
      <p:pic>
        <p:nvPicPr>
          <p:cNvPr id="7" name="Picture 6" descr="A diagram of a storm water system&#10;&#10;Description automatically generated">
            <a:extLst>
              <a:ext uri="{FF2B5EF4-FFF2-40B4-BE49-F238E27FC236}">
                <a16:creationId xmlns:a16="http://schemas.microsoft.com/office/drawing/2014/main" id="{C5B2199C-504C-CAAC-5532-6FC9936780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8947" y="1985643"/>
            <a:ext cx="3782869" cy="2927412"/>
          </a:xfrm>
          <a:prstGeom prst="rect">
            <a:avLst/>
          </a:prstGeom>
        </p:spPr>
      </p:pic>
      <p:pic>
        <p:nvPicPr>
          <p:cNvPr id="6" name="Picture 5" descr="A map of water with text&#10;&#10;Description automatically generated">
            <a:extLst>
              <a:ext uri="{FF2B5EF4-FFF2-40B4-BE49-F238E27FC236}">
                <a16:creationId xmlns:a16="http://schemas.microsoft.com/office/drawing/2014/main" id="{4F0EFB79-CE25-437B-84E6-63E366B60E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3641" y="0"/>
            <a:ext cx="1783420" cy="3295254"/>
          </a:xfrm>
          <a:prstGeom prst="rect">
            <a:avLst/>
          </a:prstGeom>
        </p:spPr>
      </p:pic>
      <p:pic>
        <p:nvPicPr>
          <p:cNvPr id="9" name="Picture 8" descr="A close-up of a poster&#10;&#10;Description automatically generated">
            <a:extLst>
              <a:ext uri="{FF2B5EF4-FFF2-40B4-BE49-F238E27FC236}">
                <a16:creationId xmlns:a16="http://schemas.microsoft.com/office/drawing/2014/main" id="{DD5866F1-AE8B-31C7-F036-5F500300AE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809237"/>
            <a:ext cx="2655412" cy="4103818"/>
          </a:xfrm>
          <a:prstGeom prst="rect">
            <a:avLst/>
          </a:prstGeom>
        </p:spPr>
      </p:pic>
      <p:pic>
        <p:nvPicPr>
          <p:cNvPr id="11" name="Picture 10" descr="A magnifying glass with a black handle&#10;&#10;Description automatically generated">
            <a:extLst>
              <a:ext uri="{FF2B5EF4-FFF2-40B4-BE49-F238E27FC236}">
                <a16:creationId xmlns:a16="http://schemas.microsoft.com/office/drawing/2014/main" id="{5A92553B-23ED-5A68-FB0C-0D575A5F00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28967" y="1740692"/>
            <a:ext cx="1797274" cy="3295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7850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4"/>
          <p:cNvSpPr txBox="1">
            <a:spLocks noGrp="1"/>
          </p:cNvSpPr>
          <p:nvPr>
            <p:ph type="title"/>
          </p:nvPr>
        </p:nvSpPr>
        <p:spPr>
          <a:xfrm>
            <a:off x="265500" y="1081400"/>
            <a:ext cx="4045200" cy="255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860"/>
              <a:t>Non advocacy Science and policy org committed to restoring the greater Milwaukee Watersheds to conditions that are healthy for swimming and fishing</a:t>
            </a:r>
            <a:endParaRPr sz="2860"/>
          </a:p>
        </p:txBody>
      </p:sp>
      <p:sp>
        <p:nvSpPr>
          <p:cNvPr id="65" name="Google Shape;65;p14"/>
          <p:cNvSpPr txBox="1">
            <a:spLocks noGrp="1"/>
          </p:cNvSpPr>
          <p:nvPr>
            <p:ph type="body" idx="2"/>
          </p:nvPr>
        </p:nvSpPr>
        <p:spPr>
          <a:xfrm>
            <a:off x="4939500" y="1173725"/>
            <a:ext cx="3837000" cy="324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>
                <a:highlight>
                  <a:schemeClr val="dk1"/>
                </a:highlight>
              </a:rPr>
              <a:t>Stormwater pollution prevention focus</a:t>
            </a:r>
            <a:endParaRPr>
              <a:highlight>
                <a:schemeClr val="dk1"/>
              </a:highlight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>
                <a:highlight>
                  <a:schemeClr val="dk1"/>
                </a:highlight>
              </a:rPr>
              <a:t>Educating residents in over 30 municipalities </a:t>
            </a:r>
            <a:endParaRPr>
              <a:highlight>
                <a:schemeClr val="dk1"/>
              </a:highlight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>
                <a:highlight>
                  <a:schemeClr val="dk1"/>
                </a:highlight>
              </a:rPr>
              <a:t>Focus on behavior change</a:t>
            </a:r>
            <a:endParaRPr/>
          </a:p>
        </p:txBody>
      </p:sp>
      <p:pic>
        <p:nvPicPr>
          <p:cNvPr id="66" name="Google Shape;66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8975" y="4315425"/>
            <a:ext cx="4001725" cy="7795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Google Shape;7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19425" y="0"/>
            <a:ext cx="42688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6"/>
          <p:cNvSpPr txBox="1">
            <a:spLocks noGrp="1"/>
          </p:cNvSpPr>
          <p:nvPr>
            <p:ph type="title"/>
          </p:nvPr>
        </p:nvSpPr>
        <p:spPr>
          <a:xfrm>
            <a:off x="311700" y="225575"/>
            <a:ext cx="85206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Why Small Business Engagement? What Was done?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22" dirty="0">
              <a:solidFill>
                <a:srgbClr val="0000FF"/>
              </a:solidFill>
            </a:endParaRPr>
          </a:p>
        </p:txBody>
      </p:sp>
      <p:sp>
        <p:nvSpPr>
          <p:cNvPr id="77" name="Google Shape;77;p16"/>
          <p:cNvSpPr txBox="1">
            <a:spLocks noGrp="1"/>
          </p:cNvSpPr>
          <p:nvPr>
            <p:ph type="body" idx="1"/>
          </p:nvPr>
        </p:nvSpPr>
        <p:spPr>
          <a:xfrm>
            <a:off x="311700" y="1350818"/>
            <a:ext cx="8520600" cy="371070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25000"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b="1" dirty="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5433" b="1" dirty="0"/>
              <a:t>Phase 1 (2022-23)</a:t>
            </a:r>
            <a:endParaRPr sz="5433" b="1" dirty="0"/>
          </a:p>
          <a:p>
            <a:pPr marL="457200" lvl="0" indent="-314858" algn="l" rtl="0">
              <a:spcBef>
                <a:spcPts val="1200"/>
              </a:spcBef>
              <a:spcAft>
                <a:spcPts val="0"/>
              </a:spcAft>
              <a:buSzPct val="100000"/>
              <a:buChar char="●"/>
            </a:pPr>
            <a:r>
              <a:rPr lang="en" sz="5433" dirty="0"/>
              <a:t>Short conversations/surveys, assess knowledge and interest in future support</a:t>
            </a:r>
            <a:endParaRPr sz="5433" dirty="0"/>
          </a:p>
          <a:p>
            <a:pPr marL="457200" lvl="0" indent="-314858" algn="l" rtl="0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 sz="5433" dirty="0"/>
              <a:t>Test engagement strategies</a:t>
            </a:r>
            <a:endParaRPr sz="5433" dirty="0"/>
          </a:p>
          <a:p>
            <a:pPr marL="457200" lvl="0" indent="-314858" algn="l" rtl="0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 sz="5433" dirty="0"/>
              <a:t>Found a lack of training, understanding of connection</a:t>
            </a:r>
            <a:endParaRPr sz="5433" dirty="0"/>
          </a:p>
          <a:p>
            <a:pPr marL="457200" lvl="0" indent="-314858" algn="l" rtl="0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 sz="5433" dirty="0"/>
              <a:t>64% expressed desire for supporting materials</a:t>
            </a:r>
            <a:endParaRPr sz="5433" dirty="0"/>
          </a:p>
          <a:p>
            <a:pPr marL="457200" lvl="0" indent="-314858" algn="l" rtl="0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 sz="5433" dirty="0"/>
              <a:t>Some admitted to past spills </a:t>
            </a:r>
            <a:endParaRPr sz="5433" dirty="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5433" b="1" dirty="0"/>
              <a:t>Phase 2 (2023-24)</a:t>
            </a:r>
            <a:endParaRPr sz="5433" b="1" dirty="0"/>
          </a:p>
          <a:p>
            <a:pPr marL="457200" lvl="0" indent="-314858" algn="l" rtl="0">
              <a:spcBef>
                <a:spcPts val="1200"/>
              </a:spcBef>
              <a:spcAft>
                <a:spcPts val="0"/>
              </a:spcAft>
              <a:buSzPct val="100000"/>
              <a:buChar char="●"/>
            </a:pPr>
            <a:r>
              <a:rPr lang="en" sz="5433" dirty="0"/>
              <a:t>Continuation of targeted engagement </a:t>
            </a:r>
            <a:endParaRPr sz="5433" dirty="0"/>
          </a:p>
          <a:p>
            <a:pPr marL="457200" lvl="0" indent="-314858" algn="l" rtl="0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 sz="5433" dirty="0"/>
              <a:t>Development of educational materials </a:t>
            </a:r>
            <a:endParaRPr sz="5433" dirty="0"/>
          </a:p>
          <a:p>
            <a:pPr marL="457200" lvl="0" indent="-314858" algn="l" rtl="0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 sz="5433" dirty="0"/>
              <a:t>Testing of materials via “mini” focus conversations</a:t>
            </a:r>
            <a:endParaRPr sz="5433" dirty="0"/>
          </a:p>
          <a:p>
            <a:pPr marL="457200" lvl="0" indent="-314858" algn="l" rtl="0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 sz="5433" dirty="0"/>
              <a:t>Create final portfolio of educational materials for various business types</a:t>
            </a:r>
            <a:endParaRPr sz="5433" dirty="0"/>
          </a:p>
          <a:p>
            <a:pPr marL="45720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 dirty="0"/>
          </a:p>
        </p:txBody>
      </p:sp>
      <p:sp>
        <p:nvSpPr>
          <p:cNvPr id="78" name="Google Shape;78;p16"/>
          <p:cNvSpPr txBox="1"/>
          <p:nvPr/>
        </p:nvSpPr>
        <p:spPr>
          <a:xfrm>
            <a:off x="194375" y="1300825"/>
            <a:ext cx="8709600" cy="93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22" b="1">
                <a:solidFill>
                  <a:schemeClr val="accent1"/>
                </a:solidFill>
                <a:highlight>
                  <a:schemeClr val="dk1"/>
                </a:highlight>
                <a:latin typeface="Amatic SC"/>
                <a:ea typeface="Amatic SC"/>
                <a:cs typeface="Amatic SC"/>
                <a:sym typeface="Amatic SC"/>
              </a:rPr>
              <a:t>The message for businesses is different than residents/A Lack of stormwater outreach to this group in our region </a:t>
            </a:r>
            <a:endParaRPr sz="2422" b="1">
              <a:solidFill>
                <a:schemeClr val="accent1"/>
              </a:solidFill>
              <a:highlight>
                <a:schemeClr val="dk1"/>
              </a:highlight>
              <a:latin typeface="Amatic SC"/>
              <a:ea typeface="Amatic SC"/>
              <a:cs typeface="Amatic SC"/>
              <a:sym typeface="Amatic SC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7"/>
          <p:cNvSpPr txBox="1">
            <a:spLocks noGrp="1"/>
          </p:cNvSpPr>
          <p:nvPr>
            <p:ph type="title"/>
          </p:nvPr>
        </p:nvSpPr>
        <p:spPr>
          <a:xfrm>
            <a:off x="311700" y="315275"/>
            <a:ext cx="8520600" cy="91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Specialized Materials Development: Categories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84;p17"/>
          <p:cNvSpPr txBox="1">
            <a:spLocks noGrp="1"/>
          </p:cNvSpPr>
          <p:nvPr>
            <p:ph type="body" idx="1"/>
          </p:nvPr>
        </p:nvSpPr>
        <p:spPr>
          <a:xfrm>
            <a:off x="311700" y="1228675"/>
            <a:ext cx="5385000" cy="33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2500" lnSpcReduction="1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/>
              <a:t>General</a:t>
            </a:r>
            <a:r>
              <a:rPr lang="en" dirty="0"/>
              <a:t>:Catch-all for general pollution prevention strategies.</a:t>
            </a:r>
            <a:endParaRPr dirty="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b="1" dirty="0"/>
              <a:t>Food Service: </a:t>
            </a:r>
            <a:r>
              <a:rPr lang="en" dirty="0"/>
              <a:t>Oil and bacteria are biggest concerns.</a:t>
            </a:r>
            <a:endParaRPr dirty="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b="1" dirty="0"/>
              <a:t>Automotive</a:t>
            </a:r>
            <a:r>
              <a:rPr lang="en" dirty="0"/>
              <a:t>: May store materials outside, usually handles oils, metal shavings or dust.</a:t>
            </a:r>
            <a:endParaRPr dirty="0"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" b="1" dirty="0"/>
              <a:t>Light Industry</a:t>
            </a:r>
            <a:r>
              <a:rPr lang="en" dirty="0"/>
              <a:t>: May store materials outside, may have process dust or oils.</a:t>
            </a:r>
            <a:endParaRPr dirty="0"/>
          </a:p>
        </p:txBody>
      </p:sp>
      <p:pic>
        <p:nvPicPr>
          <p:cNvPr id="85" name="Google Shape;85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70563" y="3742313"/>
            <a:ext cx="1697226" cy="1130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35509" y="1004875"/>
            <a:ext cx="2337150" cy="1756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580200" y="2204875"/>
            <a:ext cx="2522574" cy="1686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8"/>
          <p:cNvSpPr txBox="1">
            <a:spLocks noGrp="1"/>
          </p:cNvSpPr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Background on Pollutants of Concern</a:t>
            </a:r>
            <a:endParaRPr/>
          </a:p>
        </p:txBody>
      </p:sp>
      <p:sp>
        <p:nvSpPr>
          <p:cNvPr id="93" name="Google Shape;93;p18"/>
          <p:cNvSpPr txBox="1">
            <a:spLocks noGrp="1"/>
          </p:cNvSpPr>
          <p:nvPr>
            <p:ph type="body" idx="1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85000"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/>
              <a:t>Litter: </a:t>
            </a:r>
            <a:r>
              <a:rPr lang="en" dirty="0"/>
              <a:t>Ensuring interiors and exteriors are free of litter.</a:t>
            </a:r>
            <a:endParaRPr dirty="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b="1" dirty="0"/>
              <a:t>Oils: </a:t>
            </a:r>
            <a:r>
              <a:rPr lang="en" dirty="0"/>
              <a:t>Whether from a restaurant, automotive service, or light industry, we want to ensure proper containment or disposal of any oils.</a:t>
            </a:r>
            <a:endParaRPr dirty="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b="1" dirty="0"/>
              <a:t>Salt:</a:t>
            </a:r>
            <a:r>
              <a:rPr lang="en" dirty="0"/>
              <a:t> Our priority is to get businesses to reduce their salt use, or have a discussion with their contractor about taking a training on salt management.</a:t>
            </a:r>
            <a:endParaRPr dirty="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b="1" dirty="0"/>
              <a:t>Chemicals:</a:t>
            </a:r>
            <a:r>
              <a:rPr lang="en" dirty="0"/>
              <a:t> Could be any material/contaminant that finds its way to a storm drain.</a:t>
            </a:r>
            <a:endParaRPr dirty="0"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" b="1" dirty="0"/>
              <a:t>Bacteria:</a:t>
            </a:r>
            <a:r>
              <a:rPr lang="en" dirty="0"/>
              <a:t> Sources include leaking dumpsters, or rinsing waste containers near storm drains.</a:t>
            </a:r>
            <a:endParaRPr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9"/>
          <p:cNvSpPr txBox="1">
            <a:spLocks noGrp="1"/>
          </p:cNvSpPr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Automotive</a:t>
            </a:r>
            <a:endParaRPr dirty="0"/>
          </a:p>
        </p:txBody>
      </p:sp>
      <p:pic>
        <p:nvPicPr>
          <p:cNvPr id="100" name="Google Shape;100;p19"/>
          <p:cNvPicPr preferRelativeResize="0"/>
          <p:nvPr/>
        </p:nvPicPr>
        <p:blipFill rotWithShape="1">
          <a:blip r:embed="rId3">
            <a:alphaModFix/>
          </a:blip>
          <a:srcRect l="446" r="436"/>
          <a:stretch/>
        </p:blipFill>
        <p:spPr>
          <a:xfrm rot="293104">
            <a:off x="7016161" y="600055"/>
            <a:ext cx="1875178" cy="37375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19"/>
          <p:cNvPicPr preferRelativeResize="0"/>
          <p:nvPr/>
        </p:nvPicPr>
        <p:blipFill rotWithShape="1">
          <a:blip r:embed="rId4">
            <a:alphaModFix/>
          </a:blip>
          <a:srcRect l="845" r="835"/>
          <a:stretch/>
        </p:blipFill>
        <p:spPr>
          <a:xfrm>
            <a:off x="5209475" y="372725"/>
            <a:ext cx="1901601" cy="382097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FB9519D-A858-D810-C32A-AA52C12C5616}"/>
              </a:ext>
            </a:extLst>
          </p:cNvPr>
          <p:cNvSpPr txBox="1"/>
          <p:nvPr/>
        </p:nvSpPr>
        <p:spPr>
          <a:xfrm>
            <a:off x="311700" y="942110"/>
            <a:ext cx="4357254" cy="39638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100" b="1" dirty="0">
                <a:solidFill>
                  <a:schemeClr val="bg2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  <a:cs typeface="Source Code Pro" panose="020B0509030403020204" pitchFamily="49" charset="0"/>
              </a:rPr>
              <a:t>Use double-containment: </a:t>
            </a:r>
            <a:r>
              <a:rPr lang="en-US" sz="1100" dirty="0">
                <a:solidFill>
                  <a:schemeClr val="bg2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  <a:cs typeface="Source Code Pro" panose="020B0509030403020204" pitchFamily="49" charset="0"/>
              </a:rPr>
              <a:t>Double-contain all fluids during collection and transport.</a:t>
            </a:r>
            <a:endParaRPr lang="en-US" sz="1100" dirty="0">
              <a:solidFill>
                <a:schemeClr val="bg2"/>
              </a:solidFill>
              <a:effectLst/>
              <a:latin typeface="Source Code Pro" panose="020B0509030403020204" pitchFamily="49" charset="0"/>
              <a:ea typeface="Source Code Pro" panose="020B0509030403020204" pitchFamily="49" charset="0"/>
            </a:endParaRPr>
          </a:p>
          <a:p>
            <a:pPr marL="0" marR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</a:pPr>
            <a:r>
              <a:rPr lang="en-US" sz="1100" b="1" dirty="0">
                <a:solidFill>
                  <a:schemeClr val="bg2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  <a:cs typeface="Source Code Pro" panose="020B0509030403020204" pitchFamily="49" charset="0"/>
              </a:rPr>
              <a:t>Drain oil from damaged cars: </a:t>
            </a:r>
            <a:r>
              <a:rPr lang="en-US" sz="1100" dirty="0">
                <a:solidFill>
                  <a:schemeClr val="bg2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  <a:cs typeface="Source Code Pro" panose="020B0509030403020204" pitchFamily="49" charset="0"/>
              </a:rPr>
              <a:t>Leaking oil from damaged vehicles should be drained immediately.</a:t>
            </a:r>
            <a:endParaRPr lang="en-US" sz="1100" dirty="0">
              <a:solidFill>
                <a:schemeClr val="bg2"/>
              </a:solidFill>
              <a:effectLst/>
              <a:latin typeface="Source Code Pro" panose="020B0509030403020204" pitchFamily="49" charset="0"/>
              <a:ea typeface="Source Code Pro" panose="020B0509030403020204" pitchFamily="49" charset="0"/>
            </a:endParaRPr>
          </a:p>
          <a:p>
            <a:pPr marL="0" marR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</a:pPr>
            <a:r>
              <a:rPr lang="en-US" sz="1100" b="1" dirty="0">
                <a:solidFill>
                  <a:schemeClr val="bg2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  <a:cs typeface="Source Code Pro" panose="020B0509030403020204" pitchFamily="49" charset="0"/>
              </a:rPr>
              <a:t>Erect storm </a:t>
            </a:r>
            <a:r>
              <a:rPr lang="en-US" sz="1100" b="1" dirty="0">
                <a:solidFill>
                  <a:schemeClr val="bg2"/>
                </a:solidFill>
                <a:latin typeface="Source Code Pro" panose="020B0509030403020204" pitchFamily="49" charset="0"/>
                <a:ea typeface="Source Code Pro" panose="020B0509030403020204" pitchFamily="49" charset="0"/>
                <a:cs typeface="Source Code Pro" panose="020B0509030403020204" pitchFamily="49" charset="0"/>
              </a:rPr>
              <a:t>r</a:t>
            </a:r>
            <a:r>
              <a:rPr lang="en-US" sz="1100" b="1" dirty="0">
                <a:solidFill>
                  <a:schemeClr val="bg2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  <a:cs typeface="Source Code Pro" panose="020B0509030403020204" pitchFamily="49" charset="0"/>
              </a:rPr>
              <a:t>esistant shelters: </a:t>
            </a:r>
            <a:r>
              <a:rPr lang="en-US" sz="1100" dirty="0">
                <a:solidFill>
                  <a:schemeClr val="bg2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  <a:cs typeface="Source Code Pro" panose="020B0509030403020204" pitchFamily="49" charset="0"/>
              </a:rPr>
              <a:t>Waste oil stored outside should be enclosed, sheltered, and feature secondary containment.</a:t>
            </a:r>
            <a:endParaRPr lang="en-US" sz="1100" dirty="0">
              <a:solidFill>
                <a:schemeClr val="bg2"/>
              </a:solidFill>
              <a:effectLst/>
              <a:latin typeface="Source Code Pro" panose="020B0509030403020204" pitchFamily="49" charset="0"/>
              <a:ea typeface="Source Code Pro" panose="020B0509030403020204" pitchFamily="49" charset="0"/>
            </a:endParaRPr>
          </a:p>
          <a:p>
            <a:pPr marL="0" marR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</a:pPr>
            <a:r>
              <a:rPr lang="en-US" sz="1100" b="1" dirty="0">
                <a:solidFill>
                  <a:schemeClr val="bg2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  <a:cs typeface="Source Code Pro" panose="020B0509030403020204" pitchFamily="49" charset="0"/>
              </a:rPr>
              <a:t>Address exterior </a:t>
            </a:r>
            <a:r>
              <a:rPr lang="en-US" sz="1100" b="1" dirty="0">
                <a:solidFill>
                  <a:schemeClr val="bg2"/>
                </a:solidFill>
                <a:latin typeface="Source Code Pro" panose="020B0509030403020204" pitchFamily="49" charset="0"/>
                <a:ea typeface="Source Code Pro" panose="020B0509030403020204" pitchFamily="49" charset="0"/>
                <a:cs typeface="Source Code Pro" panose="020B0509030403020204" pitchFamily="49" charset="0"/>
              </a:rPr>
              <a:t>d</a:t>
            </a:r>
            <a:r>
              <a:rPr lang="en-US" sz="1100" b="1" dirty="0">
                <a:solidFill>
                  <a:schemeClr val="bg2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  <a:cs typeface="Source Code Pro" panose="020B0509030403020204" pitchFamily="49" charset="0"/>
              </a:rPr>
              <a:t>ecay or pollution: </a:t>
            </a:r>
            <a:r>
              <a:rPr lang="en-US" sz="1100" dirty="0">
                <a:solidFill>
                  <a:schemeClr val="bg2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  <a:cs typeface="Source Code Pro" panose="020B0509030403020204" pitchFamily="49" charset="0"/>
              </a:rPr>
              <a:t>Peeling paint, process dust, rusting containers or machinery, petroleum residuals.</a:t>
            </a:r>
            <a:endParaRPr lang="en-US" sz="1100" dirty="0">
              <a:solidFill>
                <a:schemeClr val="bg2"/>
              </a:solidFill>
              <a:effectLst/>
              <a:latin typeface="Source Code Pro" panose="020B0509030403020204" pitchFamily="49" charset="0"/>
              <a:ea typeface="Source Code Pro" panose="020B0509030403020204" pitchFamily="49" charset="0"/>
            </a:endParaRPr>
          </a:p>
          <a:p>
            <a:pPr marL="0" marR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</a:pPr>
            <a:r>
              <a:rPr lang="en-US" sz="1100" b="1" dirty="0">
                <a:solidFill>
                  <a:schemeClr val="bg2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  <a:cs typeface="Source Code Pro" panose="020B0509030403020204" pitchFamily="49" charset="0"/>
              </a:rPr>
              <a:t>Keep areas tidy: </a:t>
            </a:r>
            <a:r>
              <a:rPr lang="en-US" sz="1100" dirty="0">
                <a:solidFill>
                  <a:schemeClr val="bg2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  <a:cs typeface="Source Code Pro" panose="020B0509030403020204" pitchFamily="49" charset="0"/>
              </a:rPr>
              <a:t>Sweep frequently and collect dust from brake pads separately and dispose of properly.</a:t>
            </a:r>
            <a:endParaRPr lang="en-US" sz="1100" dirty="0">
              <a:solidFill>
                <a:schemeClr val="bg2"/>
              </a:solidFill>
              <a:effectLst/>
              <a:latin typeface="Source Code Pro" panose="020B0509030403020204" pitchFamily="49" charset="0"/>
              <a:ea typeface="Source Code Pro" panose="020B0509030403020204" pitchFamily="49" charset="0"/>
            </a:endParaRPr>
          </a:p>
          <a:p>
            <a:pPr marL="0" marR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US" sz="1100" b="1" dirty="0">
                <a:solidFill>
                  <a:schemeClr val="bg2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  <a:cs typeface="Source Code Pro" panose="020B0509030403020204" pitchFamily="49" charset="0"/>
              </a:rPr>
              <a:t>Transport pollutants </a:t>
            </a:r>
            <a:r>
              <a:rPr lang="en-US" sz="1100" b="1" dirty="0">
                <a:solidFill>
                  <a:schemeClr val="bg2"/>
                </a:solidFill>
                <a:latin typeface="Source Code Pro" panose="020B0509030403020204" pitchFamily="49" charset="0"/>
                <a:ea typeface="Source Code Pro" panose="020B0509030403020204" pitchFamily="49" charset="0"/>
                <a:cs typeface="Source Code Pro" panose="020B0509030403020204" pitchFamily="49" charset="0"/>
              </a:rPr>
              <a:t>w</a:t>
            </a:r>
            <a:r>
              <a:rPr lang="en-US" sz="1100" b="1" dirty="0">
                <a:solidFill>
                  <a:schemeClr val="bg2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  <a:cs typeface="Source Code Pro" panose="020B0509030403020204" pitchFamily="49" charset="0"/>
              </a:rPr>
              <a:t>ith </a:t>
            </a:r>
            <a:r>
              <a:rPr lang="en-US" sz="1100" b="1" dirty="0">
                <a:solidFill>
                  <a:schemeClr val="bg2"/>
                </a:solidFill>
                <a:latin typeface="Source Code Pro" panose="020B0509030403020204" pitchFamily="49" charset="0"/>
                <a:ea typeface="Source Code Pro" panose="020B0509030403020204" pitchFamily="49" charset="0"/>
                <a:cs typeface="Source Code Pro" panose="020B0509030403020204" pitchFamily="49" charset="0"/>
              </a:rPr>
              <a:t>c</a:t>
            </a:r>
            <a:r>
              <a:rPr lang="en-US" sz="1100" b="1" dirty="0">
                <a:solidFill>
                  <a:schemeClr val="bg2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  <a:cs typeface="Source Code Pro" panose="020B0509030403020204" pitchFamily="49" charset="0"/>
              </a:rPr>
              <a:t>are: </a:t>
            </a:r>
            <a:r>
              <a:rPr lang="en-US" sz="1100" dirty="0">
                <a:solidFill>
                  <a:schemeClr val="bg2"/>
                </a:solidFill>
                <a:effectLst/>
                <a:latin typeface="Source Code Pro" panose="020B0509030403020204" pitchFamily="49" charset="0"/>
                <a:ea typeface="Source Code Pro" panose="020B0509030403020204" pitchFamily="49" charset="0"/>
                <a:cs typeface="Source Code Pro" panose="020B0509030403020204" pitchFamily="49" charset="0"/>
              </a:rPr>
              <a:t>Avoid leaks and spills when transporting materials between buildings.</a:t>
            </a:r>
            <a:endParaRPr lang="en-US" sz="1100" dirty="0">
              <a:solidFill>
                <a:schemeClr val="bg2"/>
              </a:solidFill>
              <a:effectLst/>
              <a:latin typeface="Source Code Pro" panose="020B0509030403020204" pitchFamily="49" charset="0"/>
              <a:ea typeface="Source Code Pro" panose="020B0509030403020204" pitchFamily="49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Google Shape;106;p20"/>
          <p:cNvPicPr preferRelativeResize="0"/>
          <p:nvPr/>
        </p:nvPicPr>
        <p:blipFill rotWithShape="1">
          <a:blip r:embed="rId3">
            <a:alphaModFix/>
          </a:blip>
          <a:srcRect t="9" b="9"/>
          <a:stretch/>
        </p:blipFill>
        <p:spPr>
          <a:xfrm rot="262679">
            <a:off x="6693306" y="562025"/>
            <a:ext cx="1934444" cy="3820976"/>
          </a:xfrm>
          <a:prstGeom prst="rect">
            <a:avLst/>
          </a:prstGeom>
          <a:noFill/>
          <a:ln>
            <a:noFill/>
          </a:ln>
        </p:spPr>
      </p:pic>
      <p:sp>
        <p:nvSpPr>
          <p:cNvPr id="107" name="Google Shape;107;p20"/>
          <p:cNvSpPr txBox="1">
            <a:spLocks noGrp="1"/>
          </p:cNvSpPr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Light Industry</a:t>
            </a:r>
            <a:endParaRPr/>
          </a:p>
        </p:txBody>
      </p:sp>
      <p:sp>
        <p:nvSpPr>
          <p:cNvPr id="108" name="Google Shape;108;p20"/>
          <p:cNvSpPr txBox="1">
            <a:spLocks noGrp="1"/>
          </p:cNvSpPr>
          <p:nvPr>
            <p:ph type="body" idx="1"/>
          </p:nvPr>
        </p:nvSpPr>
        <p:spPr>
          <a:xfrm>
            <a:off x="227301" y="996300"/>
            <a:ext cx="4092600" cy="315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 dirty="0"/>
              <a:t>No Open Dumpsters:</a:t>
            </a:r>
            <a:r>
              <a:rPr lang="en" sz="1100" dirty="0"/>
              <a:t> Dumpsters  should be kept completely closed, and must not be cracked or leaking.</a:t>
            </a:r>
            <a:endParaRPr sz="1100" dirty="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100" b="1" dirty="0"/>
              <a:t>Erect Storm Resistant Shelters:</a:t>
            </a:r>
            <a:r>
              <a:rPr lang="en" sz="1100" dirty="0"/>
              <a:t> Waste oil stored outside should be enclosed, sheltered, and feature secondary containment.</a:t>
            </a:r>
            <a:endParaRPr sz="1100" dirty="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100" b="1" dirty="0"/>
              <a:t>Use Smart Salting Methods: </a:t>
            </a:r>
            <a:r>
              <a:rPr lang="en" sz="1100" dirty="0"/>
              <a:t>Sweep up unused salt after ice melts and, talk to your landscaping company about becoming Saltwise certified by following this QR code.</a:t>
            </a:r>
            <a:endParaRPr sz="1100" dirty="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100" b="1" dirty="0"/>
              <a:t>Address Exterior Decay or Pollution: </a:t>
            </a:r>
            <a:r>
              <a:rPr lang="en" sz="1100" dirty="0"/>
              <a:t>Examples: Peeling paint, process dust, rusting containers or machinery, petroleum residuals.</a:t>
            </a:r>
            <a:endParaRPr sz="1100" dirty="0"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1100" b="1" dirty="0"/>
              <a:t>Transport Pollutants With Care:</a:t>
            </a:r>
            <a:r>
              <a:rPr lang="en" sz="1100" dirty="0"/>
              <a:t> Avoid leaks and spills when transporting materials between buildings.</a:t>
            </a:r>
            <a:endParaRPr sz="1100" dirty="0"/>
          </a:p>
        </p:txBody>
      </p:sp>
      <p:pic>
        <p:nvPicPr>
          <p:cNvPr id="109" name="Google Shape;109;p20"/>
          <p:cNvPicPr preferRelativeResize="0"/>
          <p:nvPr/>
        </p:nvPicPr>
        <p:blipFill rotWithShape="1">
          <a:blip r:embed="rId4">
            <a:alphaModFix/>
          </a:blip>
          <a:srcRect t="69" b="79"/>
          <a:stretch/>
        </p:blipFill>
        <p:spPr>
          <a:xfrm>
            <a:off x="4824100" y="493775"/>
            <a:ext cx="1936981" cy="38209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1"/>
          <p:cNvSpPr txBox="1">
            <a:spLocks noGrp="1"/>
          </p:cNvSpPr>
          <p:nvPr>
            <p:ph type="title"/>
          </p:nvPr>
        </p:nvSpPr>
        <p:spPr>
          <a:xfrm>
            <a:off x="366750" y="388450"/>
            <a:ext cx="8520600" cy="64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Food Industry</a:t>
            </a:r>
            <a:endParaRPr/>
          </a:p>
        </p:txBody>
      </p:sp>
      <p:sp>
        <p:nvSpPr>
          <p:cNvPr id="115" name="Google Shape;115;p21"/>
          <p:cNvSpPr txBox="1">
            <a:spLocks noGrp="1"/>
          </p:cNvSpPr>
          <p:nvPr>
            <p:ph type="body" idx="1"/>
          </p:nvPr>
        </p:nvSpPr>
        <p:spPr>
          <a:xfrm>
            <a:off x="311700" y="1417800"/>
            <a:ext cx="4092600" cy="315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1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Grease Trap Maintenance: </a:t>
            </a:r>
            <a:r>
              <a:rPr lang="en"/>
              <a:t>Clean grease traps every 4 to 6 weeks. Have spill kit or other dry clean method on hand.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b="1"/>
              <a:t>Rinsing Equipment:</a:t>
            </a:r>
            <a:r>
              <a:rPr lang="en"/>
              <a:t> Rinse equipment over grass surfaces to allow natural infiltration of dirty water.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116" name="Google Shape;116;p21"/>
          <p:cNvPicPr preferRelativeResize="0"/>
          <p:nvPr/>
        </p:nvPicPr>
        <p:blipFill rotWithShape="1">
          <a:blip r:embed="rId3">
            <a:alphaModFix/>
          </a:blip>
          <a:srcRect l="455" r="465"/>
          <a:stretch/>
        </p:blipFill>
        <p:spPr>
          <a:xfrm rot="232274">
            <a:off x="6879075" y="721825"/>
            <a:ext cx="1916384" cy="38209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21"/>
          <p:cNvPicPr preferRelativeResize="0"/>
          <p:nvPr/>
        </p:nvPicPr>
        <p:blipFill rotWithShape="1">
          <a:blip r:embed="rId4">
            <a:alphaModFix/>
          </a:blip>
          <a:srcRect l="228" r="228"/>
          <a:stretch/>
        </p:blipFill>
        <p:spPr>
          <a:xfrm>
            <a:off x="5022058" y="669125"/>
            <a:ext cx="1917374" cy="3805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Beach Day">
  <a:themeElements>
    <a:clrScheme name="Beach Day">
      <a:dk1>
        <a:srgbClr val="00FDC8"/>
      </a:dk1>
      <a:lt1>
        <a:srgbClr val="FFFFFF"/>
      </a:lt1>
      <a:dk2>
        <a:srgbClr val="666666"/>
      </a:dk2>
      <a:lt2>
        <a:srgbClr val="EEEEEE"/>
      </a:lt2>
      <a:accent1>
        <a:srgbClr val="212121"/>
      </a:accent1>
      <a:accent2>
        <a:srgbClr val="455A64"/>
      </a:accent2>
      <a:accent3>
        <a:srgbClr val="78909C"/>
      </a:accent3>
      <a:accent4>
        <a:srgbClr val="7C7CE0"/>
      </a:accent4>
      <a:accent5>
        <a:srgbClr val="DB4437"/>
      </a:accent5>
      <a:accent6>
        <a:srgbClr val="F6CD4C"/>
      </a:accent6>
      <a:hlink>
        <a:srgbClr val="DB4437"/>
      </a:hlink>
      <a:folHlink>
        <a:srgbClr val="DB443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846</Words>
  <Application>Microsoft Office PowerPoint</Application>
  <PresentationFormat>On-screen Show (16:9)</PresentationFormat>
  <Paragraphs>72</Paragraphs>
  <Slides>18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2" baseType="lpstr">
      <vt:lpstr>Arial</vt:lpstr>
      <vt:lpstr>Amatic SC</vt:lpstr>
      <vt:lpstr>Source Code Pro</vt:lpstr>
      <vt:lpstr>Beach Day</vt:lpstr>
      <vt:lpstr>Small Business Engagement For Stormwater Pollution Prevention</vt:lpstr>
      <vt:lpstr>Non advocacy Science and policy org committed to restoring the greater Milwaukee Watersheds to conditions that are healthy for swimming and fishing</vt:lpstr>
      <vt:lpstr>PowerPoint Presentation</vt:lpstr>
      <vt:lpstr>Why Small Business Engagement? What Was done?  </vt:lpstr>
      <vt:lpstr>Specialized Materials Development: Categories </vt:lpstr>
      <vt:lpstr>Background on Pollutants of Concern</vt:lpstr>
      <vt:lpstr>Automotive</vt:lpstr>
      <vt:lpstr>Light Industry</vt:lpstr>
      <vt:lpstr>Food Industry</vt:lpstr>
      <vt:lpstr>General</vt:lpstr>
      <vt:lpstr>Feedback on materials?</vt:lpstr>
      <vt:lpstr>Common small business Concerns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Small Business Engagement For Stormwater Pollution Prevention</dc:title>
  <dc:creator>Janet Henning</dc:creator>
  <cp:lastModifiedBy>Janet Henning</cp:lastModifiedBy>
  <cp:revision>1</cp:revision>
  <dcterms:modified xsi:type="dcterms:W3CDTF">2024-04-17T03:23:32Z</dcterms:modified>
</cp:coreProperties>
</file>